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54" r:id="rId1"/>
  </p:sldMasterIdLst>
  <p:notesMasterIdLst>
    <p:notesMasterId r:id="rId19"/>
  </p:notesMasterIdLst>
  <p:sldIdLst>
    <p:sldId id="27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73" r:id="rId14"/>
    <p:sldId id="268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3"/>
    <p:restoredTop sz="86392"/>
  </p:normalViewPr>
  <p:slideViewPr>
    <p:cSldViewPr snapToGrid="0" snapToObjects="1">
      <p:cViewPr varScale="1">
        <p:scale>
          <a:sx n="131" d="100"/>
          <a:sy n="131" d="100"/>
        </p:scale>
        <p:origin x="26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A8367-FF77-7F41-BBED-2C21B557F142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EE82C-C1F9-4749-9438-FE5B1FF95B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267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78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603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5932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394757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4374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4384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780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992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4993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343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86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177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740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35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615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463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365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5" r:id="rId1"/>
    <p:sldLayoutId id="2147484356" r:id="rId2"/>
    <p:sldLayoutId id="2147484357" r:id="rId3"/>
    <p:sldLayoutId id="2147484358" r:id="rId4"/>
    <p:sldLayoutId id="2147484359" r:id="rId5"/>
    <p:sldLayoutId id="2147484360" r:id="rId6"/>
    <p:sldLayoutId id="2147484361" r:id="rId7"/>
    <p:sldLayoutId id="2147484362" r:id="rId8"/>
    <p:sldLayoutId id="2147484363" r:id="rId9"/>
    <p:sldLayoutId id="2147484364" r:id="rId10"/>
    <p:sldLayoutId id="2147484365" r:id="rId11"/>
    <p:sldLayoutId id="2147484366" r:id="rId12"/>
    <p:sldLayoutId id="2147484367" r:id="rId13"/>
    <p:sldLayoutId id="2147484368" r:id="rId14"/>
    <p:sldLayoutId id="2147484369" r:id="rId15"/>
    <p:sldLayoutId id="2147484370" r:id="rId16"/>
    <p:sldLayoutId id="2147484371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D1F3185-BFE7-F94D-A92F-B57C3B226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987" y="899674"/>
            <a:ext cx="48260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6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</a:t>
            </a:r>
            <a:r>
              <a:rPr lang="en-US" altLang="zh-CN" b="1" dirty="0"/>
              <a:t>when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when </a:t>
            </a:r>
            <a:r>
              <a:rPr lang="zh-CN" altLang="en-US" dirty="0"/>
              <a:t>观察并运行给定的 </a:t>
            </a:r>
            <a:r>
              <a:rPr lang="en-US" altLang="zh-CN" dirty="0"/>
              <a:t>predicate</a:t>
            </a:r>
            <a:r>
              <a:rPr lang="zh-CN" altLang="en-US" dirty="0"/>
              <a:t>，直到返回</a:t>
            </a:r>
            <a:r>
              <a:rPr lang="en-US" altLang="zh-CN" dirty="0"/>
              <a:t>true</a:t>
            </a:r>
            <a:r>
              <a:rPr lang="zh-CN" altLang="en-US" dirty="0"/>
              <a:t>。 一旦返回 </a:t>
            </a:r>
            <a:r>
              <a:rPr lang="en-US" altLang="zh-CN" dirty="0"/>
              <a:t>true</a:t>
            </a:r>
            <a:r>
              <a:rPr lang="zh-CN" altLang="en-US" dirty="0"/>
              <a:t>，给定的 </a:t>
            </a:r>
            <a:r>
              <a:rPr lang="en-US" altLang="zh-CN" dirty="0"/>
              <a:t>effect </a:t>
            </a:r>
            <a:r>
              <a:rPr lang="zh-CN" altLang="en-US" dirty="0"/>
              <a:t>就会被执行。 该函数返回一个清理器以提前取消自动运行程序。</a:t>
            </a:r>
          </a:p>
          <a:p>
            <a:pPr marL="0" indent="0">
              <a:buNone/>
            </a:pPr>
            <a:r>
              <a:rPr lang="zh-CN" altLang="en-US" dirty="0"/>
              <a:t>对于以响应式方式来进行处理或者取消，此函数非常有用。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/>
              <a:t>var</a:t>
            </a:r>
            <a:r>
              <a:rPr lang="en-US" altLang="zh-CN" dirty="0"/>
              <a:t> dispose2 = when(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number.get</a:t>
            </a:r>
            <a:r>
              <a:rPr lang="en-US" altLang="zh-CN" dirty="0"/>
              <a:t>()) &gt;= 5, // </a:t>
            </a:r>
            <a:r>
              <a:rPr lang="zh-CN" altLang="en-US" dirty="0"/>
              <a:t>观察数据，一旦返回</a:t>
            </a:r>
            <a:r>
              <a:rPr lang="en-US" altLang="zh-CN" dirty="0"/>
              <a:t>true</a:t>
            </a:r>
            <a:r>
              <a:rPr lang="zh-CN" altLang="en-US" dirty="0"/>
              <a:t>，将执行下面的方法</a:t>
            </a:r>
            <a:endParaRPr lang="en-US" altLang="zh-CN" dirty="0"/>
          </a:p>
          <a:p>
            <a:r>
              <a:rPr lang="en-US" altLang="zh-CN" dirty="0"/>
              <a:t> () =&gt; {</a:t>
            </a:r>
          </a:p>
          <a:p>
            <a:r>
              <a:rPr lang="en-US" altLang="zh-CN" dirty="0"/>
              <a:t>	 disposer();</a:t>
            </a:r>
          </a:p>
          <a:p>
            <a:r>
              <a:rPr lang="en-US" altLang="zh-CN" dirty="0"/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</a:t>
            </a:r>
          </a:p>
        </p:txBody>
      </p:sp>
    </p:spTree>
    <p:extLst>
      <p:ext uri="{BB962C8B-B14F-4D97-AF65-F5344CB8AC3E}">
        <p14:creationId xmlns:p14="http://schemas.microsoft.com/office/powerpoint/2010/main" val="4171573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3.4 </a:t>
            </a:r>
            <a:r>
              <a:rPr lang="en-US" altLang="zh-CN" b="1" dirty="0"/>
              <a:t>reaction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reaction </a:t>
            </a:r>
            <a:r>
              <a:rPr lang="zh-CN" altLang="en-US" dirty="0"/>
              <a:t>会更加细粒度的对可观察对象某个值的变化做出反应，第一个参数返回的参数作为第二个参数的参数。 并且</a:t>
            </a:r>
            <a:r>
              <a:rPr lang="en-US" altLang="zh-CN" dirty="0"/>
              <a:t>reaction</a:t>
            </a:r>
            <a:r>
              <a:rPr lang="zh-CN" altLang="en-US" dirty="0"/>
              <a:t>不像</a:t>
            </a:r>
            <a:r>
              <a:rPr lang="en-US" altLang="zh-CN" dirty="0"/>
              <a:t>autorun</a:t>
            </a:r>
            <a:r>
              <a:rPr lang="zh-CN" altLang="en-US" dirty="0"/>
              <a:t>那样，会初始化的时候就会调用。</a:t>
            </a:r>
            <a:r>
              <a:rPr lang="en-US" altLang="zh-CN" dirty="0"/>
              <a:t>reaction</a:t>
            </a:r>
            <a:r>
              <a:rPr lang="zh-CN" altLang="en-US" dirty="0"/>
              <a:t>只有在值变化的时候才开始执行。</a:t>
            </a:r>
            <a:r>
              <a:rPr lang="en-US" altLang="zh-CN" dirty="0"/>
              <a:t> Reaction </a:t>
            </a:r>
            <a:r>
              <a:rPr lang="zh-CN" altLang="en-US" dirty="0"/>
              <a:t>接收第三个参数，它是一个参数对象。对效果函数进行去抖动。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0" y="2336873"/>
            <a:ext cx="54980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var</a:t>
            </a:r>
            <a:r>
              <a:rPr lang="en-US" altLang="zh-CN" dirty="0"/>
              <a:t> student = observable({</a:t>
            </a:r>
            <a:r>
              <a:rPr lang="zh-CN" altLang="en-US" dirty="0"/>
              <a:t> </a:t>
            </a:r>
            <a:r>
              <a:rPr lang="en-US" altLang="zh-CN" dirty="0"/>
              <a:t>name: “</a:t>
            </a:r>
            <a:r>
              <a:rPr lang="zh-CN" altLang="en-US" dirty="0"/>
              <a:t>张三</a:t>
            </a:r>
            <a:r>
              <a:rPr lang="en-US" altLang="zh-CN" dirty="0"/>
              <a:t>”, age:</a:t>
            </a:r>
            <a:r>
              <a:rPr lang="zh-CN" altLang="en-US" dirty="0"/>
              <a:t> </a:t>
            </a:r>
            <a:r>
              <a:rPr lang="en-US" altLang="zh-CN" dirty="0"/>
              <a:t>18</a:t>
            </a:r>
            <a:r>
              <a:rPr lang="zh-CN" altLang="en-US" dirty="0"/>
              <a:t> </a:t>
            </a:r>
            <a:r>
              <a:rPr lang="en-US" altLang="zh-CN" dirty="0"/>
              <a:t>})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zh-CN" altLang="en-US" dirty="0"/>
              <a:t> </a:t>
            </a:r>
            <a:r>
              <a:rPr lang="en-US" altLang="zh-CN" dirty="0"/>
              <a:t>dispose = reaction(() =&gt; </a:t>
            </a:r>
            <a:r>
              <a:rPr lang="en-US" altLang="zh-CN" dirty="0" err="1"/>
              <a:t>student.age</a:t>
            </a:r>
            <a:r>
              <a:rPr lang="en-US" altLang="zh-CN" dirty="0"/>
              <a:t>, (</a:t>
            </a:r>
            <a:r>
              <a:rPr lang="en-US" altLang="zh-CN" i="1" dirty="0"/>
              <a:t>data</a:t>
            </a:r>
            <a:r>
              <a:rPr lang="en-US" altLang="zh-CN" dirty="0"/>
              <a:t>, </a:t>
            </a:r>
            <a:r>
              <a:rPr lang="en-US" altLang="zh-CN" i="1" dirty="0"/>
              <a:t>reaction </a:t>
            </a:r>
            <a:r>
              <a:rPr lang="en-US" altLang="zh-CN" dirty="0"/>
              <a:t>) =&gt; 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console.log</a:t>
            </a:r>
            <a:r>
              <a:rPr lang="en-US" altLang="zh-CN" dirty="0"/>
              <a:t>(data);</a:t>
            </a:r>
          </a:p>
          <a:p>
            <a:r>
              <a:rPr lang="en-US" altLang="zh-CN" dirty="0"/>
              <a:t>});</a:t>
            </a:r>
          </a:p>
          <a:p>
            <a:endParaRPr lang="en-US" altLang="zh-CN" dirty="0"/>
          </a:p>
          <a:p>
            <a:r>
              <a:rPr lang="en-US" altLang="zh-CN" dirty="0" err="1"/>
              <a:t>student.name</a:t>
            </a:r>
            <a:r>
              <a:rPr lang="en-US" altLang="zh-CN" dirty="0"/>
              <a:t> = “</a:t>
            </a:r>
            <a:r>
              <a:rPr lang="zh-CN" altLang="en-US" dirty="0"/>
              <a:t>李四</a:t>
            </a:r>
            <a:r>
              <a:rPr lang="en-US" altLang="zh-CN" dirty="0"/>
              <a:t>”;</a:t>
            </a:r>
          </a:p>
          <a:p>
            <a:r>
              <a:rPr lang="en-US" altLang="zh-CN" dirty="0" err="1"/>
              <a:t>Studeng.age</a:t>
            </a:r>
            <a:r>
              <a:rPr lang="en-US" altLang="zh-CN" dirty="0"/>
              <a:t> = 20;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50719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3.5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i</a:t>
            </a:r>
            <a:r>
              <a:rPr lang="en-US" altLang="zh-CN" b="1" dirty="0"/>
              <a:t>ntercept &amp; observe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observe </a:t>
            </a:r>
            <a:r>
              <a:rPr lang="zh-CN" altLang="en-US" dirty="0"/>
              <a:t>和 </a:t>
            </a:r>
            <a:r>
              <a:rPr lang="en-US" altLang="zh-CN" dirty="0"/>
              <a:t>intercept </a:t>
            </a:r>
            <a:r>
              <a:rPr lang="zh-CN" altLang="en-US" dirty="0"/>
              <a:t>可以用来监测单个 </a:t>
            </a:r>
            <a:r>
              <a:rPr lang="en-US" altLang="zh-CN" dirty="0"/>
              <a:t>observable(</a:t>
            </a:r>
            <a:r>
              <a:rPr lang="zh-CN" altLang="en-US" dirty="0"/>
              <a:t>它们</a:t>
            </a:r>
            <a:r>
              <a:rPr lang="zh-CN" altLang="en-US" b="1" dirty="0"/>
              <a:t>不</a:t>
            </a:r>
            <a:r>
              <a:rPr lang="zh-CN" altLang="en-US" dirty="0"/>
              <a:t>追踪嵌套的 </a:t>
            </a:r>
            <a:r>
              <a:rPr lang="en-US" altLang="zh-CN" dirty="0"/>
              <a:t>observable) </a:t>
            </a:r>
            <a:r>
              <a:rPr lang="zh-CN" altLang="en-US" dirty="0"/>
              <a:t>的变化。</a:t>
            </a:r>
            <a:r>
              <a:rPr lang="en-US" altLang="zh-CN" dirty="0"/>
              <a:t>intercept </a:t>
            </a:r>
            <a:r>
              <a:rPr lang="zh-CN" altLang="en-US" dirty="0"/>
              <a:t>可以在变化作用于 </a:t>
            </a:r>
            <a:r>
              <a:rPr lang="en-US" altLang="zh-CN" dirty="0"/>
              <a:t>observable </a:t>
            </a:r>
            <a:r>
              <a:rPr lang="zh-CN" altLang="en-US" dirty="0"/>
              <a:t>之前监测和修改变化。 </a:t>
            </a:r>
            <a:r>
              <a:rPr lang="en-US" altLang="zh-CN" dirty="0"/>
              <a:t>observe </a:t>
            </a:r>
            <a:r>
              <a:rPr lang="zh-CN" altLang="en-US" dirty="0"/>
              <a:t>允许你在 </a:t>
            </a:r>
            <a:r>
              <a:rPr lang="en-US" altLang="zh-CN" dirty="0"/>
              <a:t>observable </a:t>
            </a:r>
            <a:r>
              <a:rPr lang="zh-CN" altLang="en-US" dirty="0"/>
              <a:t>变化之后拦截改变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 = </a:t>
            </a:r>
            <a:r>
              <a:rPr lang="en-US" altLang="zh-CN" dirty="0" err="1"/>
              <a:t>observable.box</a:t>
            </a:r>
            <a:r>
              <a:rPr lang="en-US" altLang="zh-CN" dirty="0"/>
              <a:t>(1);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number.get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endParaRPr lang="en-US" altLang="zh-CN" dirty="0"/>
          </a:p>
          <a:p>
            <a:r>
              <a:rPr lang="en-US" altLang="zh-CN" i="1" dirty="0" err="1">
                <a:solidFill>
                  <a:srgbClr val="66D9EF"/>
                </a:solidFill>
                <a:latin typeface="Menlo" panose="020B0609030804020204" pitchFamily="49" charset="0"/>
              </a:rPr>
              <a:t>var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disposer2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6E22E"/>
                </a:solidFill>
                <a:latin typeface="Menlo" panose="020B0609030804020204" pitchFamily="49" charset="0"/>
              </a:rPr>
              <a:t>intercept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(time, </a:t>
            </a:r>
            <a:r>
              <a:rPr lang="en-US" altLang="zh-CN" i="1" dirty="0">
                <a:solidFill>
                  <a:srgbClr val="FD971F"/>
                </a:solidFill>
                <a:latin typeface="Menlo" panose="020B0609030804020204" pitchFamily="49" charset="0"/>
              </a:rPr>
              <a:t>change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i="1" dirty="0">
                <a:solidFill>
                  <a:srgbClr val="66D9EF"/>
                </a:solidFill>
                <a:latin typeface="Menlo" panose="020B0609030804020204" pitchFamily="49" charset="0"/>
              </a:rPr>
              <a:t>=&gt;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	</a:t>
            </a:r>
            <a:r>
              <a:rPr lang="en-US" altLang="zh-CN" dirty="0" err="1">
                <a:solidFill>
                  <a:srgbClr val="F8F8F2"/>
                </a:solidFill>
                <a:latin typeface="Menlo" panose="020B0609030804020204" pitchFamily="49" charset="0"/>
              </a:rPr>
              <a:t>change.newValue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AE81FF"/>
                </a:solidFill>
                <a:latin typeface="Menlo" panose="020B0609030804020204" pitchFamily="49" charset="0"/>
              </a:rPr>
              <a:t>2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F92672"/>
                </a:solidFill>
                <a:latin typeface="Menlo" panose="020B0609030804020204" pitchFamily="49" charset="0"/>
              </a:rPr>
              <a:t>	return</a:t>
            </a:r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 change;</a:t>
            </a:r>
          </a:p>
          <a:p>
            <a:r>
              <a:rPr lang="en-US" altLang="zh-CN" dirty="0">
                <a:solidFill>
                  <a:srgbClr val="F8F8F2"/>
                </a:solidFill>
                <a:latin typeface="Menlo" panose="020B0609030804020204" pitchFamily="49" charset="0"/>
              </a:rPr>
              <a:t>});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(3);</a:t>
            </a:r>
            <a:r>
              <a:rPr lang="zh-CN" altLang="en-US" dirty="0"/>
              <a:t> </a:t>
            </a:r>
            <a:r>
              <a:rPr lang="en-US" altLang="zh-CN" dirty="0"/>
              <a:t>// 6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(5); // 10</a:t>
            </a:r>
          </a:p>
          <a:p>
            <a:r>
              <a:rPr lang="en-US" altLang="zh-CN" dirty="0" err="1"/>
              <a:t>number.set</a:t>
            </a:r>
            <a:r>
              <a:rPr lang="en-US" altLang="zh-CN" dirty="0"/>
              <a:t>(8); // 16</a:t>
            </a:r>
          </a:p>
        </p:txBody>
      </p:sp>
    </p:spTree>
    <p:extLst>
      <p:ext uri="{BB962C8B-B14F-4D97-AF65-F5344CB8AC3E}">
        <p14:creationId xmlns:p14="http://schemas.microsoft.com/office/powerpoint/2010/main" val="259433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3.6 </a:t>
            </a:r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递归地将一个</a:t>
            </a:r>
            <a:r>
              <a:rPr lang="en-US" altLang="zh-CN" dirty="0"/>
              <a:t>(observable)</a:t>
            </a:r>
            <a:r>
              <a:rPr lang="zh-CN" altLang="en-US" dirty="0"/>
              <a:t>对象转换为 </a:t>
            </a:r>
            <a:r>
              <a:rPr lang="en-US" altLang="zh-CN" dirty="0" err="1"/>
              <a:t>javascript</a:t>
            </a:r>
            <a:r>
              <a:rPr lang="en-US" altLang="zh-CN" dirty="0"/>
              <a:t> </a:t>
            </a:r>
            <a:r>
              <a:rPr lang="zh-CN" altLang="en-US" b="1" dirty="0"/>
              <a:t>结构</a:t>
            </a:r>
            <a:r>
              <a:rPr lang="zh-CN" altLang="en-US" dirty="0"/>
              <a:t>。 支持 </a:t>
            </a:r>
            <a:r>
              <a:rPr lang="en-US" altLang="zh-CN" dirty="0"/>
              <a:t>observable </a:t>
            </a:r>
            <a:r>
              <a:rPr lang="zh-CN" altLang="en-US" dirty="0"/>
              <a:t>数组、对象、映射和原始类型。 计算值和其他不可枚举的属性不会成为结果的一部分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55BB98A-14F1-9F4C-9240-3DE7E441CF1C}"/>
              </a:ext>
            </a:extLst>
          </p:cNvPr>
          <p:cNvSpPr txBox="1"/>
          <p:nvPr/>
        </p:nvSpPr>
        <p:spPr>
          <a:xfrm>
            <a:off x="680321" y="2336873"/>
            <a:ext cx="50673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$</a:t>
            </a:r>
            <a:r>
              <a:rPr lang="en-US" altLang="zh-CN" dirty="0" err="1"/>
              <a:t>arr</a:t>
            </a:r>
            <a:r>
              <a:rPr lang="en-US" altLang="zh-CN" dirty="0"/>
              <a:t> = observable([1,2,3]);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 // false</a:t>
            </a:r>
          </a:p>
          <a:p>
            <a:endParaRPr lang="en-US" altLang="zh-CN" dirty="0"/>
          </a:p>
          <a:p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arr</a:t>
            </a:r>
            <a:r>
              <a:rPr lang="en-US" altLang="zh-CN" dirty="0"/>
              <a:t> = </a:t>
            </a:r>
            <a:r>
              <a:rPr lang="en-US" altLang="zh-CN" dirty="0" err="1"/>
              <a:t>toJS</a:t>
            </a:r>
            <a:r>
              <a:rPr lang="en-US" altLang="zh-CN" dirty="0"/>
              <a:t>($</a:t>
            </a:r>
            <a:r>
              <a:rPr lang="en-US" altLang="zh-CN" dirty="0" err="1"/>
              <a:t>arr</a:t>
            </a:r>
            <a:r>
              <a:rPr lang="en-US" altLang="zh-CN" dirty="0"/>
              <a:t>);</a:t>
            </a:r>
          </a:p>
          <a:p>
            <a:endParaRPr lang="en-US" altLang="zh-CN" dirty="0"/>
          </a:p>
          <a:p>
            <a:r>
              <a:rPr lang="en-US" altLang="zh-CN" dirty="0" err="1"/>
              <a:t>Array.isArray</a:t>
            </a:r>
            <a:r>
              <a:rPr lang="en-US" altLang="zh-CN" dirty="0"/>
              <a:t>((</a:t>
            </a:r>
            <a:r>
              <a:rPr lang="en-US" altLang="zh-CN" dirty="0" err="1"/>
              <a:t>arr</a:t>
            </a:r>
            <a:r>
              <a:rPr lang="en-US" altLang="zh-CN" dirty="0"/>
              <a:t>) // true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584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4.mobx-react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Provider</a:t>
            </a:r>
          </a:p>
          <a:p>
            <a:r>
              <a:rPr lang="en-US" altLang="zh-CN" b="1" dirty="0"/>
              <a:t>Inject</a:t>
            </a:r>
          </a:p>
          <a:p>
            <a:r>
              <a:rPr lang="en-US" altLang="zh-CN" b="1" dirty="0"/>
              <a:t>observer</a:t>
            </a:r>
          </a:p>
          <a:p>
            <a:r>
              <a:rPr lang="en-US" altLang="zh-CN" b="1" dirty="0" err="1"/>
              <a:t>componentWillReact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018808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实战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计数器</a:t>
            </a:r>
            <a:endParaRPr lang="en-US" altLang="zh-CN" b="1" dirty="0"/>
          </a:p>
          <a:p>
            <a:r>
              <a:rPr lang="zh-CN" altLang="en-US" b="1" dirty="0"/>
              <a:t>组件通信</a:t>
            </a:r>
            <a:endParaRPr lang="en-US" altLang="zh-CN" b="1" dirty="0"/>
          </a:p>
          <a:p>
            <a:r>
              <a:rPr lang="zh-CN" altLang="en-US" b="1" dirty="0"/>
              <a:t>在线</a:t>
            </a:r>
            <a:r>
              <a:rPr lang="en-US" altLang="zh-CN" b="1" dirty="0" err="1"/>
              <a:t>todolist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002343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6.</a:t>
            </a:r>
            <a:r>
              <a:rPr lang="en-US" altLang="zh-CN" b="1" dirty="0"/>
              <a:t> </a:t>
            </a:r>
            <a:r>
              <a:rPr lang="en-US" altLang="zh-CN" b="1" dirty="0" err="1"/>
              <a:t>MobX</a:t>
            </a:r>
            <a:r>
              <a:rPr lang="en-US" altLang="zh-CN" b="1" dirty="0"/>
              <a:t> </a:t>
            </a:r>
            <a:r>
              <a:rPr lang="zh-CN" altLang="en-US" b="1" dirty="0"/>
              <a:t>会对什么作出反应</a:t>
            </a:r>
            <a:r>
              <a:rPr lang="en-US" altLang="zh-CN" b="1" dirty="0"/>
              <a:t>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8380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C61DD9-7C3D-AD46-AD7F-1ED99EE1E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7" y="0"/>
            <a:ext cx="11219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6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225E6-F1F9-C043-B420-633B34D92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0841" y="2565761"/>
            <a:ext cx="3576563" cy="999363"/>
          </a:xfrm>
        </p:spPr>
        <p:txBody>
          <a:bodyPr/>
          <a:lstStyle/>
          <a:p>
            <a:pPr algn="l"/>
            <a:r>
              <a:rPr kumimoji="1" lang="en-US" altLang="zh-CN" dirty="0"/>
              <a:t>MOBX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FA8E25-B12E-1A4D-BAD3-B5EF674B3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0841" y="3682529"/>
            <a:ext cx="8676222" cy="471311"/>
          </a:xfrm>
        </p:spPr>
        <p:txBody>
          <a:bodyPr/>
          <a:lstStyle/>
          <a:p>
            <a:pPr algn="l"/>
            <a:r>
              <a:rPr lang="zh-CN" altLang="en-US" dirty="0"/>
              <a:t>简单、可扩展的</a:t>
            </a:r>
            <a:r>
              <a:rPr lang="en-US" altLang="zh-CN" dirty="0" err="1"/>
              <a:t>javascript</a:t>
            </a:r>
            <a:r>
              <a:rPr lang="zh-CN" altLang="en-US" dirty="0"/>
              <a:t>状态管理</a:t>
            </a:r>
            <a:r>
              <a:rPr kumimoji="1" lang="zh-CN" altLang="en-US" dirty="0"/>
              <a:t>工具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F6A078-CB83-294F-81A0-D210E04A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16" y="2565761"/>
            <a:ext cx="1696936" cy="169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9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6303ACC-1EC5-D742-A6E7-20E87A2A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安装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459ACA0-78C2-E749-B72F-D2E8EB9D18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mobx</a:t>
            </a:r>
            <a:r>
              <a:rPr kumimoji="1" lang="zh-CN" altLang="en-US" dirty="0"/>
              <a:t>基本库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7ED141-42B5-B348-B5EA-4E5AED2F62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 --save</a:t>
            </a:r>
            <a:endParaRPr kumimoji="1"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0F3B56F-68C3-A14A-B84C-B886304F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react </a:t>
            </a:r>
            <a:r>
              <a:rPr lang="zh-CN" altLang="en-US" dirty="0"/>
              <a:t>绑定库</a:t>
            </a:r>
            <a:endParaRPr kumimoji="1"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CF27DA2F-8F78-D746-956B-A54457F1E69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mobx</a:t>
            </a:r>
            <a:r>
              <a:rPr lang="en-US" altLang="zh-CN" dirty="0"/>
              <a:t>-react --save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8501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4AB5CA-4FCA-6749-8F53-6E43EA65B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2.MOBX</a:t>
            </a:r>
            <a:r>
              <a:rPr kumimoji="1" lang="zh-CN" altLang="en-US" dirty="0"/>
              <a:t>核心概念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F99EEC-5B2F-6448-AFB8-1D3D13F7A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7288021" cy="2906179"/>
          </a:xfrm>
        </p:spPr>
        <p:txBody>
          <a:bodyPr/>
          <a:lstStyle/>
          <a:p>
            <a:r>
              <a:rPr lang="en-US" altLang="zh-CN" b="1" dirty="0"/>
              <a:t>Observable state(</a:t>
            </a:r>
            <a:r>
              <a:rPr lang="zh-CN" altLang="en-US" b="1" dirty="0"/>
              <a:t>可观察的状态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Computed values(</a:t>
            </a:r>
            <a:r>
              <a:rPr lang="zh-CN" altLang="en-US" b="1" dirty="0"/>
              <a:t>计算值</a:t>
            </a:r>
            <a:r>
              <a:rPr lang="en-US" altLang="zh-CN" b="1" dirty="0"/>
              <a:t>)</a:t>
            </a:r>
          </a:p>
          <a:p>
            <a:r>
              <a:rPr lang="en-US" altLang="zh-CN" b="1" dirty="0"/>
              <a:t>Reactions(</a:t>
            </a:r>
            <a:r>
              <a:rPr lang="zh-CN" altLang="en-US" b="1" dirty="0"/>
              <a:t>反应</a:t>
            </a:r>
            <a:r>
              <a:rPr lang="en-US" altLang="zh-CN" b="1" dirty="0"/>
              <a:t>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6626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72FE189-6566-7F4F-A9D1-8F6D8556B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389"/>
            <a:ext cx="12192000" cy="62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2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298FA-6673-C649-B261-C44AFF3E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 更新流程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463A8E2-C4C5-2742-A02C-F886ECA48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0896"/>
            <a:ext cx="12192000" cy="41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07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CDF6AE-58FA-C64E-88AA-548BB617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3.MOBX</a:t>
            </a:r>
            <a:r>
              <a:rPr kumimoji="1" lang="zh-CN" altLang="en-US" dirty="0"/>
              <a:t>常用</a:t>
            </a:r>
            <a:r>
              <a:rPr kumimoji="1" lang="en-US" altLang="zh-CN" dirty="0"/>
              <a:t>API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CAAE6633-8427-5646-8D35-58375C79B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computed</a:t>
            </a:r>
          </a:p>
          <a:p>
            <a:r>
              <a:rPr lang="en-US" altLang="zh-CN" b="1" dirty="0"/>
              <a:t>autorun</a:t>
            </a:r>
          </a:p>
          <a:p>
            <a:r>
              <a:rPr lang="en-US" altLang="zh-CN" b="1" dirty="0"/>
              <a:t>when</a:t>
            </a:r>
          </a:p>
          <a:p>
            <a:r>
              <a:rPr lang="en-US" altLang="zh-CN" b="1" dirty="0"/>
              <a:t>reaction</a:t>
            </a:r>
            <a:endParaRPr kumimoji="1" lang="en-US" altLang="zh-CN" dirty="0"/>
          </a:p>
          <a:p>
            <a:r>
              <a:rPr kumimoji="1" lang="en-US" altLang="zh-CN" dirty="0"/>
              <a:t>intercept</a:t>
            </a:r>
          </a:p>
          <a:p>
            <a:r>
              <a:rPr kumimoji="1" lang="en-US" altLang="zh-CN" dirty="0"/>
              <a:t>Observe</a:t>
            </a:r>
          </a:p>
          <a:p>
            <a:r>
              <a:rPr kumimoji="1" lang="en-US" altLang="zh-CN" dirty="0" err="1"/>
              <a:t>toJS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27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</a:t>
            </a:r>
            <a:r>
              <a:rPr lang="en-US" altLang="zh-CN" b="1" dirty="0"/>
              <a:t>computed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计算值</a:t>
            </a:r>
            <a:r>
              <a:rPr lang="en-US" altLang="zh-CN" dirty="0"/>
              <a:t>(computed values)</a:t>
            </a:r>
            <a:r>
              <a:rPr lang="zh-CN" altLang="en-US" dirty="0"/>
              <a:t>是可以根据现有的状态或其它计算值衍生出的值。同时也是惰性的，只有计算值内依赖可观测对象发生改变，才会触发</a:t>
            </a:r>
            <a:r>
              <a:rPr lang="en-US" altLang="zh-CN" dirty="0"/>
              <a:t>computed</a:t>
            </a:r>
            <a:r>
              <a:rPr lang="zh-CN" altLang="en-US" dirty="0"/>
              <a:t>重新执行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C6E7CB9-47C7-664B-BF61-EB6C0340DD55}"/>
              </a:ext>
            </a:extLst>
          </p:cNvPr>
          <p:cNvSpPr txBox="1"/>
          <p:nvPr/>
        </p:nvSpPr>
        <p:spPr>
          <a:xfrm>
            <a:off x="457201" y="2336873"/>
            <a:ext cx="5615640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import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 observable, computed }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from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 err="1">
                <a:solidFill>
                  <a:srgbClr val="E6DB74"/>
                </a:solidFill>
                <a:latin typeface="Menlo" panose="020B0609030804020204" pitchFamily="49" charset="0"/>
              </a:rPr>
              <a:t>mobx</a:t>
            </a:r>
            <a:r>
              <a:rPr lang="en-US" altLang="zh-CN" sz="1600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class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u="sng" dirty="0" err="1">
                <a:solidFill>
                  <a:srgbClr val="A6E22E"/>
                </a:solidFill>
                <a:latin typeface="Menlo" panose="020B0609030804020204" pitchFamily="49" charset="0"/>
              </a:rPr>
              <a:t>OrderLine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price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@observable amount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E81F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</a:b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constructor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i="1" dirty="0">
                <a:solidFill>
                  <a:srgbClr val="FD971F"/>
                </a:solidFill>
                <a:latin typeface="Menlo" panose="020B0609030804020204" pitchFamily="49" charset="0"/>
              </a:rPr>
              <a:t>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FD971F"/>
                </a:solidFill>
                <a:latin typeface="Menlo" panose="020B0609030804020204" pitchFamily="49" charset="0"/>
              </a:rPr>
              <a:t>		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=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price;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@computed </a:t>
            </a:r>
            <a:r>
              <a:rPr lang="en-US" altLang="zh-CN" sz="1600" i="1" dirty="0">
                <a:solidFill>
                  <a:srgbClr val="66D9EF"/>
                </a:solidFill>
                <a:latin typeface="Menlo" panose="020B0609030804020204" pitchFamily="49" charset="0"/>
              </a:rPr>
              <a:t>get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A6E22E"/>
                </a:solidFill>
                <a:latin typeface="Menlo" panose="020B0609030804020204" pitchFamily="49" charset="0"/>
              </a:rPr>
              <a:t>total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		return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.price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F92672"/>
                </a:solidFill>
                <a:latin typeface="Menlo" panose="020B0609030804020204" pitchFamily="49" charset="0"/>
              </a:rPr>
              <a:t>*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FD971F"/>
                </a:solidFill>
                <a:latin typeface="Menlo" panose="020B0609030804020204" pitchFamily="49" charset="0"/>
              </a:rPr>
              <a:t>this</a:t>
            </a:r>
            <a:r>
              <a:rPr lang="en-US" altLang="zh-CN" sz="1600" dirty="0" err="1">
                <a:solidFill>
                  <a:srgbClr val="F8F8F2"/>
                </a:solidFill>
                <a:latin typeface="Menlo" panose="020B0609030804020204" pitchFamily="49" charset="0"/>
              </a:rPr>
              <a:t>.amount</a:t>
            </a:r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altLang="zh-CN" sz="1600" dirty="0">
                <a:solidFill>
                  <a:srgbClr val="F8F8F2"/>
                </a:solidFill>
                <a:latin typeface="Menlo" panose="020B0609030804020204" pitchFamily="49" charset="0"/>
              </a:rPr>
              <a:t>}</a:t>
            </a:r>
          </a:p>
          <a:p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93998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84C46641-258D-C446-A746-F92921EA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autorun</a:t>
            </a:r>
            <a:endParaRPr kumimoji="1"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67879158-D1B3-564A-967C-EF2A345BD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0295" y="2336873"/>
            <a:ext cx="470005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当使用 </a:t>
            </a:r>
            <a:r>
              <a:rPr lang="en-US" altLang="zh-CN" dirty="0"/>
              <a:t>autorun</a:t>
            </a:r>
            <a:r>
              <a:rPr lang="zh-CN" altLang="en-US" dirty="0"/>
              <a:t>时，所提供的函数总是立即被触发一次，然后每次它的依赖关系改变时会再次被触发。传递给 </a:t>
            </a:r>
            <a:r>
              <a:rPr lang="en-US" altLang="zh-CN" dirty="0"/>
              <a:t>autorun </a:t>
            </a:r>
            <a:r>
              <a:rPr lang="zh-CN" altLang="en-US" dirty="0"/>
              <a:t>的函数在调用后将接收一个参数，即当前 </a:t>
            </a:r>
            <a:r>
              <a:rPr lang="en-US" altLang="zh-CN" dirty="0"/>
              <a:t>reaction(autorun)</a:t>
            </a:r>
            <a:r>
              <a:rPr lang="zh-CN" altLang="en-US" dirty="0"/>
              <a:t>，可用于在执行期间清理 </a:t>
            </a:r>
            <a:r>
              <a:rPr lang="en-US" altLang="zh-CN" dirty="0"/>
              <a:t>autorun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014BB7-5897-094B-B7F7-F870C5DDA43E}"/>
              </a:ext>
            </a:extLst>
          </p:cNvPr>
          <p:cNvSpPr txBox="1"/>
          <p:nvPr/>
        </p:nvSpPr>
        <p:spPr>
          <a:xfrm>
            <a:off x="680321" y="2336873"/>
            <a:ext cx="50673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numbers = observable([</a:t>
            </a:r>
            <a:r>
              <a:rPr lang="en-US" altLang="zh-CN" dirty="0">
                <a:solidFill>
                  <a:srgbClr val="F5871F"/>
                </a:solidFill>
              </a:rPr>
              <a:t>1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2</a:t>
            </a:r>
            <a:r>
              <a:rPr lang="en-US" altLang="zh-CN" dirty="0"/>
              <a:t>,</a:t>
            </a:r>
            <a:r>
              <a:rPr lang="en-US" altLang="zh-CN" dirty="0">
                <a:solidFill>
                  <a:srgbClr val="F5871F"/>
                </a:solidFill>
              </a:rPr>
              <a:t>3</a:t>
            </a:r>
            <a:r>
              <a:rPr lang="en-US" altLang="zh-CN" dirty="0"/>
              <a:t>]);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sum = computed(() =&gt; </a:t>
            </a:r>
            <a:r>
              <a:rPr lang="en-US" altLang="zh-CN" dirty="0" err="1"/>
              <a:t>numbers.reduce</a:t>
            </a:r>
            <a:r>
              <a:rPr lang="en-US" altLang="zh-CN" dirty="0"/>
              <a:t>(</a:t>
            </a:r>
          </a:p>
          <a:p>
            <a:r>
              <a:rPr lang="en-US" altLang="zh-CN" dirty="0"/>
              <a:t>	(a, b) =&gt; a + b, </a:t>
            </a:r>
            <a:r>
              <a:rPr lang="en-US" altLang="zh-CN" dirty="0">
                <a:solidFill>
                  <a:srgbClr val="F5871F"/>
                </a:solidFill>
              </a:rPr>
              <a:t>0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 err="1">
                <a:solidFill>
                  <a:srgbClr val="8959A8"/>
                </a:solidFill>
              </a:rPr>
              <a:t>var</a:t>
            </a:r>
            <a:r>
              <a:rPr lang="en-US" altLang="zh-CN" dirty="0"/>
              <a:t> disposer = autorun(</a:t>
            </a:r>
          </a:p>
          <a:p>
            <a:r>
              <a:rPr lang="en-US" altLang="zh-CN" dirty="0"/>
              <a:t>	() =&gt; </a:t>
            </a:r>
            <a:r>
              <a:rPr lang="en-US" altLang="zh-CN" dirty="0" err="1">
                <a:solidFill>
                  <a:srgbClr val="F5871F"/>
                </a:solidFill>
              </a:rPr>
              <a:t>console</a:t>
            </a:r>
            <a:r>
              <a:rPr lang="en-US" altLang="zh-CN" dirty="0" err="1"/>
              <a:t>.log</a:t>
            </a:r>
            <a:r>
              <a:rPr lang="en-US" altLang="zh-CN" dirty="0"/>
              <a:t>(</a:t>
            </a:r>
            <a:r>
              <a:rPr lang="en-US" altLang="zh-CN" dirty="0" err="1"/>
              <a:t>sum.get</a:t>
            </a:r>
            <a:r>
              <a:rPr lang="en-US" altLang="zh-CN" dirty="0"/>
              <a:t>())</a:t>
            </a:r>
          </a:p>
          <a:p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'6’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4</a:t>
            </a:r>
            <a:r>
              <a:rPr lang="en-US" altLang="zh-CN" dirty="0"/>
              <a:t>); </a:t>
            </a:r>
          </a:p>
          <a:p>
            <a:r>
              <a:rPr lang="en-US" altLang="zh-CN" dirty="0">
                <a:solidFill>
                  <a:srgbClr val="8E908C"/>
                </a:solidFill>
              </a:rPr>
              <a:t>// </a:t>
            </a:r>
            <a:r>
              <a:rPr lang="zh-CN" altLang="en-US" dirty="0">
                <a:solidFill>
                  <a:srgbClr val="8E908C"/>
                </a:solidFill>
              </a:rPr>
              <a:t>输出 </a:t>
            </a:r>
            <a:r>
              <a:rPr lang="en-US" altLang="zh-CN" dirty="0">
                <a:solidFill>
                  <a:srgbClr val="8E908C"/>
                </a:solidFill>
              </a:rPr>
              <a:t>'10’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disposer(); </a:t>
            </a:r>
          </a:p>
          <a:p>
            <a:r>
              <a:rPr lang="en-US" altLang="zh-CN" dirty="0" err="1"/>
              <a:t>numbers.push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5871F"/>
                </a:solidFill>
              </a:rPr>
              <a:t>5</a:t>
            </a:r>
            <a:r>
              <a:rPr lang="en-US" altLang="zh-CN" dirty="0"/>
              <a:t>);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881370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{1EA618AC-2ED6-E548-806A-482031F9AB50}tf10001057</Template>
  <TotalTime>197</TotalTime>
  <Words>365</Words>
  <Application>Microsoft Macintosh PowerPoint</Application>
  <PresentationFormat>宽屏</PresentationFormat>
  <Paragraphs>105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宋体</vt:lpstr>
      <vt:lpstr>Arial</vt:lpstr>
      <vt:lpstr>Menlo</vt:lpstr>
      <vt:lpstr>Trebuchet MS</vt:lpstr>
      <vt:lpstr>柏林</vt:lpstr>
      <vt:lpstr>PowerPoint 演示文稿</vt:lpstr>
      <vt:lpstr>MOBX</vt:lpstr>
      <vt:lpstr>1.安装</vt:lpstr>
      <vt:lpstr>2.MOBX核心概念</vt:lpstr>
      <vt:lpstr>PowerPoint 演示文稿</vt:lpstr>
      <vt:lpstr>3.MOBX 更新流程</vt:lpstr>
      <vt:lpstr>3.MOBX常用API</vt:lpstr>
      <vt:lpstr>3.1 computed</vt:lpstr>
      <vt:lpstr>3.2 autorun</vt:lpstr>
      <vt:lpstr>3.3 when</vt:lpstr>
      <vt:lpstr>3.4 reaction</vt:lpstr>
      <vt:lpstr>3.5 intercept &amp; observe</vt:lpstr>
      <vt:lpstr>3.6 toJS</vt:lpstr>
      <vt:lpstr>4.mobx-react常用API</vt:lpstr>
      <vt:lpstr>5.实战</vt:lpstr>
      <vt:lpstr>6. MobX 会对什么作出反应?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MOBX</dc:title>
  <dc:creator>Microsoft Office User</dc:creator>
  <cp:lastModifiedBy>Microsoft Office User</cp:lastModifiedBy>
  <cp:revision>20</cp:revision>
  <dcterms:created xsi:type="dcterms:W3CDTF">2019-06-27T01:03:26Z</dcterms:created>
  <dcterms:modified xsi:type="dcterms:W3CDTF">2019-06-28T05:50:34Z</dcterms:modified>
</cp:coreProperties>
</file>

<file path=docProps/thumbnail.jpeg>
</file>